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60" r:id="rId3"/>
    <p:sldId id="259" r:id="rId4"/>
    <p:sldId id="273" r:id="rId5"/>
    <p:sldId id="264" r:id="rId6"/>
    <p:sldId id="275" r:id="rId7"/>
    <p:sldId id="265" r:id="rId8"/>
    <p:sldId id="266" r:id="rId9"/>
    <p:sldId id="270" r:id="rId10"/>
    <p:sldId id="271" r:id="rId11"/>
    <p:sldId id="267" r:id="rId12"/>
    <p:sldId id="268" r:id="rId13"/>
    <p:sldId id="269" r:id="rId14"/>
    <p:sldId id="257" r:id="rId15"/>
    <p:sldId id="272" r:id="rId16"/>
    <p:sldId id="262" r:id="rId17"/>
    <p:sldId id="276" r:id="rId18"/>
    <p:sldId id="26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08"/>
  </p:normalViewPr>
  <p:slideViewPr>
    <p:cSldViewPr snapToGrid="0" snapToObjects="1">
      <p:cViewPr varScale="1">
        <p:scale>
          <a:sx n="85" d="100"/>
          <a:sy n="85" d="100"/>
        </p:scale>
        <p:origin x="105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1D1E14-3B52-BC4C-A07D-5828022D7355}" type="datetimeFigureOut">
              <a:rPr kumimoji="1" lang="zh-CN" altLang="en-US" smtClean="0"/>
              <a:t>2018/8/7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5C76E6-4336-4341-AFCB-C7E9FCA2F670}" type="slidenum">
              <a:rPr kumimoji="1" lang="zh-CN" altLang="en-US" smtClean="0"/>
              <a:t>‹#›</a:t>
            </a:fld>
            <a:endParaRPr kumimoji="1" lang="zh-CN" altLang="en-US"/>
          </a:p>
        </p:txBody>
      </p:sp>
    </p:spTree>
    <p:extLst>
      <p:ext uri="{BB962C8B-B14F-4D97-AF65-F5344CB8AC3E}">
        <p14:creationId xmlns:p14="http://schemas.microsoft.com/office/powerpoint/2010/main" val="1550728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名片引述">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zh-CN" altLang="en-US" smtClean="0"/>
              <a:t>单击此处编辑母版标题样式</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nchor="ct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zh-CN" altLang="en-US" smtClean="0"/>
              <a:t>单击此处编辑母版标题样式</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8/7/18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8/7/18</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4275534" y="4625854"/>
            <a:ext cx="6987645" cy="1388534"/>
          </a:xfrm>
        </p:spPr>
        <p:txBody>
          <a:bodyPr/>
          <a:lstStyle/>
          <a:p>
            <a:r>
              <a:rPr kumimoji="1" lang="en-US" altLang="zh-CN" dirty="0" smtClean="0"/>
              <a:t>Zixuan Yu/Chung-Yang Li</a:t>
            </a:r>
          </a:p>
        </p:txBody>
      </p:sp>
      <p:sp>
        <p:nvSpPr>
          <p:cNvPr id="6" name="文本框 5"/>
          <p:cNvSpPr txBox="1"/>
          <p:nvPr/>
        </p:nvSpPr>
        <p:spPr>
          <a:xfrm>
            <a:off x="1993692" y="1514006"/>
            <a:ext cx="11782268" cy="1754326"/>
          </a:xfrm>
          <a:prstGeom prst="rect">
            <a:avLst/>
          </a:prstGeom>
          <a:noFill/>
        </p:spPr>
        <p:txBody>
          <a:bodyPr wrap="square" rtlCol="0">
            <a:spAutoFit/>
          </a:bodyPr>
          <a:lstStyle/>
          <a:p>
            <a:r>
              <a:rPr kumimoji="1" lang="en-US" altLang="zh-CN" sz="5400" b="1" dirty="0" smtClean="0">
                <a:latin typeface="Times" charset="0"/>
                <a:ea typeface="Times" charset="0"/>
                <a:cs typeface="Times" charset="0"/>
              </a:rPr>
              <a:t>Animal Recognition System</a:t>
            </a:r>
          </a:p>
          <a:p>
            <a:r>
              <a:rPr kumimoji="1" lang="en-US" altLang="zh-CN" sz="5400" b="1" dirty="0">
                <a:latin typeface="Times" charset="0"/>
                <a:ea typeface="Times" charset="0"/>
                <a:cs typeface="Times" charset="0"/>
              </a:rPr>
              <a:t> </a:t>
            </a:r>
            <a:r>
              <a:rPr kumimoji="1" lang="en-US" altLang="zh-CN" sz="5400" b="1" dirty="0" smtClean="0">
                <a:latin typeface="Times" charset="0"/>
                <a:ea typeface="Times" charset="0"/>
                <a:cs typeface="Times" charset="0"/>
              </a:rPr>
              <a:t>      </a:t>
            </a:r>
            <a:r>
              <a:rPr kumimoji="1" lang="en-US" altLang="zh-CN" sz="5400" b="1" dirty="0" smtClean="0">
                <a:latin typeface="Times" charset="0"/>
                <a:ea typeface="Times" charset="0"/>
                <a:cs typeface="Times" charset="0"/>
              </a:rPr>
              <a:t>Using Keras and TensorFlow </a:t>
            </a:r>
            <a:endParaRPr kumimoji="1" lang="zh-CN" altLang="en-US" sz="5400" b="1" dirty="0">
              <a:latin typeface="Times" charset="0"/>
              <a:ea typeface="Times" charset="0"/>
              <a:cs typeface="Times" charset="0"/>
            </a:endParaRPr>
          </a:p>
        </p:txBody>
      </p:sp>
    </p:spTree>
    <p:extLst>
      <p:ext uri="{BB962C8B-B14F-4D97-AF65-F5344CB8AC3E}">
        <p14:creationId xmlns:p14="http://schemas.microsoft.com/office/powerpoint/2010/main" val="5882518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843790" y="509666"/>
            <a:ext cx="9878518" cy="646331"/>
          </a:xfrm>
          <a:prstGeom prst="rect">
            <a:avLst/>
          </a:prstGeom>
          <a:noFill/>
        </p:spPr>
        <p:txBody>
          <a:bodyPr wrap="square" rtlCol="0">
            <a:spAutoFit/>
          </a:bodyPr>
          <a:lstStyle/>
          <a:p>
            <a:r>
              <a:rPr lang="en-US" altLang="zh-CN" sz="3600" b="1" dirty="0">
                <a:latin typeface="Times" charset="0"/>
                <a:ea typeface="Times" charset="0"/>
                <a:cs typeface="Times" charset="0"/>
              </a:rPr>
              <a:t>Gradient </a:t>
            </a:r>
            <a:r>
              <a:rPr lang="en-US" altLang="zh-CN" sz="3600" b="1" dirty="0" smtClean="0">
                <a:latin typeface="Times" charset="0"/>
                <a:ea typeface="Times" charset="0"/>
                <a:cs typeface="Times" charset="0"/>
              </a:rPr>
              <a:t>estimation --</a:t>
            </a:r>
            <a:r>
              <a:rPr lang="en-US" altLang="zh-CN" sz="3600" dirty="0">
                <a:latin typeface="Times" charset="0"/>
                <a:ea typeface="Times" charset="0"/>
                <a:cs typeface="Times" charset="0"/>
              </a:rPr>
              <a:t> Stochastic Gradient Descent</a:t>
            </a:r>
            <a:endParaRPr kumimoji="1" lang="zh-CN" altLang="en-US" sz="3600" dirty="0">
              <a:latin typeface="Times" charset="0"/>
              <a:ea typeface="Times" charset="0"/>
              <a:cs typeface="Times" charset="0"/>
            </a:endParaRPr>
          </a:p>
        </p:txBody>
      </p:sp>
      <p:pic>
        <p:nvPicPr>
          <p:cNvPr id="9218" name="Picture 2" descr="https://lh6.googleusercontent.com/5M543MeAMgDc1eyfudWd7M9NYJTq7qsmj5QbSJnd1dl3R_k5YB6FZrVsIdCtjx4TuDF9IbXMC1q6-rodTdlHztJwDKzuJ2XfBc3vzXOXSxLA3hrdZg4aPMBROtoaejV3vkZYwvB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3790" y="1933731"/>
            <a:ext cx="8401740" cy="404735"/>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https://lh5.googleusercontent.com/WS7IGSEsvnvNPWtPdF62nSeZhTNBzi3ToM_F7Peqgf9dC6SIL-u5YeClCrdwXlRQjhBY7rchUOZM6l_6zBhhGgYEyegyo5afUbhW6UVdjrIWDt5WEBLL2EXwZrafEXYcdymmMTl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3790" y="2938072"/>
            <a:ext cx="8260848" cy="27581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5392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158583" y="269823"/>
            <a:ext cx="8934137" cy="1015663"/>
          </a:xfrm>
          <a:prstGeom prst="rect">
            <a:avLst/>
          </a:prstGeom>
          <a:noFill/>
        </p:spPr>
        <p:txBody>
          <a:bodyPr wrap="square" rtlCol="0">
            <a:spAutoFit/>
          </a:bodyPr>
          <a:lstStyle/>
          <a:p>
            <a:r>
              <a:rPr kumimoji="1" lang="en-US" altLang="zh-CN" sz="6000" dirty="0" smtClean="0">
                <a:latin typeface="Times" charset="0"/>
                <a:ea typeface="Times" charset="0"/>
                <a:cs typeface="Times" charset="0"/>
              </a:rPr>
              <a:t>Activation Function--RELU</a:t>
            </a:r>
            <a:endParaRPr kumimoji="1" lang="zh-CN" altLang="en-US" sz="6000" dirty="0">
              <a:latin typeface="Times" charset="0"/>
              <a:ea typeface="Times" charset="0"/>
              <a:cs typeface="Times" charset="0"/>
            </a:endParaRPr>
          </a:p>
        </p:txBody>
      </p:sp>
      <p:pic>
        <p:nvPicPr>
          <p:cNvPr id="5122" name="Picture 2" descr="https://lh3.googleusercontent.com/YVmopVSrz1JdM9ywZviA1vppfewmDY5r4ULq_RDCWp6NczhbAy-2GJDZxzuaWMSX6V-Mb8cXVK4hoED4lYKOmE8httqlNJ0UCjoPsSfDSsWela3LbNASdv6vkQABBk-A1tQWhXp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92707" y="1409077"/>
            <a:ext cx="5516381" cy="1841848"/>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https://lh6.googleusercontent.com/YD5-_0wDiaSG8IE_QsnCNC515XZYSiH8LGirYYLfcv2QUSM8T42sPo2gBbK-fiZjiEd1bQei2tsSrM4OqJCAos29vS9qgJ7gryAawp9TghbQ8FjUn-AXSaGpBwx7J4nKJDxFWAB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8130" y="3552668"/>
            <a:ext cx="7465102" cy="23188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53965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lh6.googleusercontent.com/nMa-OM9oZ0Lj_sqQqfWaGa9C_nwIJdGanOzEUY-sW1KtUvaqmToUeWmEcgJhRzbQ_MC7JOtRYp-Lqi45m0Exz9A9jDA31VoC7MTQZjkN1iQsdDp7wl_NH5sjLQNAhV0v7AKqqgW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8092" y="1643144"/>
            <a:ext cx="7780964" cy="201633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https://lh6.googleusercontent.com/9Grcf4LkParz69GGAoFcrRfZ34TcbNZ3W1h39H9dOQ5yhuG8XijIC_xWd-0dL3X1CYbskYv8PVNTEctDViXYKFXdxMkQ5mRrRT1oD7i0k-73XbA_FM75GkkAeC0GwwDtkJa1E98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8092" y="3987383"/>
            <a:ext cx="7780964" cy="2533337"/>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p:cNvSpPr txBox="1"/>
          <p:nvPr/>
        </p:nvSpPr>
        <p:spPr>
          <a:xfrm>
            <a:off x="2158583" y="269823"/>
            <a:ext cx="8934137" cy="1015663"/>
          </a:xfrm>
          <a:prstGeom prst="rect">
            <a:avLst/>
          </a:prstGeom>
          <a:noFill/>
        </p:spPr>
        <p:txBody>
          <a:bodyPr wrap="square" rtlCol="0">
            <a:spAutoFit/>
          </a:bodyPr>
          <a:lstStyle/>
          <a:p>
            <a:r>
              <a:rPr kumimoji="1" lang="en-US" altLang="zh-CN" sz="6000" dirty="0" smtClean="0">
                <a:latin typeface="Times" charset="0"/>
                <a:ea typeface="Times" charset="0"/>
                <a:cs typeface="Times" charset="0"/>
              </a:rPr>
              <a:t>Activation Function--SELU</a:t>
            </a:r>
            <a:endParaRPr kumimoji="1" lang="zh-CN" altLang="en-US" sz="6000" dirty="0">
              <a:latin typeface="Times" charset="0"/>
              <a:ea typeface="Times" charset="0"/>
              <a:cs typeface="Times" charset="0"/>
            </a:endParaRPr>
          </a:p>
        </p:txBody>
      </p:sp>
    </p:spTree>
    <p:extLst>
      <p:ext uri="{BB962C8B-B14F-4D97-AF65-F5344CB8AC3E}">
        <p14:creationId xmlns:p14="http://schemas.microsoft.com/office/powerpoint/2010/main" val="16080222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58190" y="449705"/>
            <a:ext cx="4991725" cy="1015663"/>
          </a:xfrm>
          <a:prstGeom prst="rect">
            <a:avLst/>
          </a:prstGeom>
          <a:noFill/>
        </p:spPr>
        <p:txBody>
          <a:bodyPr wrap="square" rtlCol="0">
            <a:spAutoFit/>
          </a:bodyPr>
          <a:lstStyle/>
          <a:p>
            <a:r>
              <a:rPr kumimoji="1" lang="en-US" altLang="zh-CN" sz="6000" dirty="0" smtClean="0">
                <a:latin typeface="Times" charset="0"/>
                <a:ea typeface="Times" charset="0"/>
                <a:cs typeface="Times" charset="0"/>
              </a:rPr>
              <a:t>Iteration -- 250</a:t>
            </a:r>
            <a:endParaRPr kumimoji="1" lang="zh-CN" altLang="en-US" sz="6000" dirty="0">
              <a:latin typeface="Times" charset="0"/>
              <a:ea typeface="Times" charset="0"/>
              <a:cs typeface="Times" charset="0"/>
            </a:endParaRPr>
          </a:p>
        </p:txBody>
      </p:sp>
      <p:pic>
        <p:nvPicPr>
          <p:cNvPr id="6146" name="Picture 2" descr="https://lh6.googleusercontent.com/X3PseQrJu6VFvQo8fpRmDlJ8BcpWyxPu0SZcTqeFmtRgV_fy9WH1vmuNRw9Iay4xMmuMppUWpHbrl_RcWrxMB7QwqC8Ob5LcJRRSiwgRS9MoZSXAxJOMrZoguHwmUT-jy0FhM0YB"/>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3102" y="1588957"/>
            <a:ext cx="5861154" cy="2061065"/>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s://lh3.googleusercontent.com/mgUxKZEzWDp9ogHh4E_aF6fCEGBDvkA3BNUu9SIYRxrtHcIW8Cg5W9Lj7n_fM0-wa4LB-rzfvtZLShcCG3p8FIDvoFkBRdvlKu-u3_kA_ITAwDVEiEqMZHcWWJsj56ZXGfkv7HS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3101" y="4017363"/>
            <a:ext cx="7541551" cy="1753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42580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563318" y="674557"/>
            <a:ext cx="6175948" cy="1015663"/>
          </a:xfrm>
          <a:prstGeom prst="rect">
            <a:avLst/>
          </a:prstGeom>
          <a:noFill/>
        </p:spPr>
        <p:txBody>
          <a:bodyPr wrap="square" rtlCol="0">
            <a:spAutoFit/>
          </a:bodyPr>
          <a:lstStyle/>
          <a:p>
            <a:r>
              <a:rPr kumimoji="1" lang="en-US" altLang="zh-CN" sz="6000" dirty="0" smtClean="0">
                <a:latin typeface="Times" charset="0"/>
                <a:ea typeface="Times" charset="0"/>
                <a:cs typeface="Times" charset="0"/>
              </a:rPr>
              <a:t>Iteration -- 1250</a:t>
            </a:r>
            <a:endParaRPr kumimoji="1" lang="zh-CN" altLang="en-US" sz="6000" dirty="0">
              <a:latin typeface="Times" charset="0"/>
              <a:ea typeface="Times" charset="0"/>
              <a:cs typeface="Times" charset="0"/>
            </a:endParaRPr>
          </a:p>
        </p:txBody>
      </p:sp>
      <p:pic>
        <p:nvPicPr>
          <p:cNvPr id="7170" name="Picture 2" descr="https://lh6.googleusercontent.com/yUfytHlJYyZW1UF823iV8shipadd4LsIlrIO_RsXQbRgyCtoxRWWMvEO6WSUmUF2YLSTDn-_vBvpowCv2hjKg-txKTVgMMGG6wf9Gm-vGIDZ-lHvPHaPVxWTZl0pe7U1Iv-W8c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28210" y="2083633"/>
            <a:ext cx="5257800" cy="1524000"/>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https://lh4.googleusercontent.com/-tGcWSSJPeKlYgYbDfDu2tS79BkSUdi7GwdqkBzXN8DcAMVNc5olc2sIyWcEMlZZk00-Zfkh-E4wBqdyz41a_8hRsE9S4GdvOlP_t2F0wvc7jrIEL78isV2wLhEfWpiV78GZeqD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8210" y="4182257"/>
            <a:ext cx="6120106" cy="19010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81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708871" y="419724"/>
            <a:ext cx="5066675" cy="1015663"/>
          </a:xfrm>
          <a:prstGeom prst="rect">
            <a:avLst/>
          </a:prstGeom>
          <a:noFill/>
        </p:spPr>
        <p:txBody>
          <a:bodyPr wrap="square" rtlCol="0">
            <a:spAutoFit/>
          </a:bodyPr>
          <a:lstStyle/>
          <a:p>
            <a:r>
              <a:rPr kumimoji="1" lang="en-US" altLang="zh-CN" sz="6000" dirty="0" smtClean="0">
                <a:latin typeface="Times" charset="0"/>
                <a:ea typeface="Times" charset="0"/>
                <a:cs typeface="Times" charset="0"/>
              </a:rPr>
              <a:t>Conclusion</a:t>
            </a:r>
          </a:p>
        </p:txBody>
      </p:sp>
      <p:sp>
        <p:nvSpPr>
          <p:cNvPr id="5" name="文本框 4"/>
          <p:cNvSpPr txBox="1"/>
          <p:nvPr/>
        </p:nvSpPr>
        <p:spPr>
          <a:xfrm>
            <a:off x="1723864" y="1998395"/>
            <a:ext cx="3087973" cy="584775"/>
          </a:xfrm>
          <a:prstGeom prst="rect">
            <a:avLst/>
          </a:prstGeom>
          <a:noFill/>
        </p:spPr>
        <p:txBody>
          <a:bodyPr wrap="square" rtlCol="0">
            <a:spAutoFit/>
          </a:bodyPr>
          <a:lstStyle/>
          <a:p>
            <a:r>
              <a:rPr kumimoji="1" lang="en-US" altLang="zh-CN" sz="3200" dirty="0" smtClean="0">
                <a:solidFill>
                  <a:srgbClr val="FF0000"/>
                </a:solidFill>
                <a:latin typeface="Times" charset="0"/>
                <a:ea typeface="Times" charset="0"/>
                <a:cs typeface="Times" charset="0"/>
              </a:rPr>
              <a:t>Cross Entropy</a:t>
            </a:r>
            <a:endParaRPr kumimoji="1" lang="zh-CN" altLang="en-US" sz="3200" dirty="0">
              <a:solidFill>
                <a:srgbClr val="FF0000"/>
              </a:solidFill>
              <a:latin typeface="Times" charset="0"/>
              <a:ea typeface="Times" charset="0"/>
              <a:cs typeface="Times" charset="0"/>
            </a:endParaRPr>
          </a:p>
        </p:txBody>
      </p:sp>
      <p:sp>
        <p:nvSpPr>
          <p:cNvPr id="6" name="文本框 5"/>
          <p:cNvSpPr txBox="1"/>
          <p:nvPr/>
        </p:nvSpPr>
        <p:spPr>
          <a:xfrm>
            <a:off x="5366479" y="1998395"/>
            <a:ext cx="1424065" cy="584775"/>
          </a:xfrm>
          <a:prstGeom prst="rect">
            <a:avLst/>
          </a:prstGeom>
          <a:noFill/>
        </p:spPr>
        <p:txBody>
          <a:bodyPr wrap="square" rtlCol="0">
            <a:spAutoFit/>
          </a:bodyPr>
          <a:lstStyle/>
          <a:p>
            <a:r>
              <a:rPr kumimoji="1" lang="en-US" altLang="zh-CN" sz="3200" b="1" dirty="0" smtClean="0"/>
              <a:t>VS</a:t>
            </a:r>
            <a:endParaRPr kumimoji="1" lang="zh-CN" altLang="en-US" sz="3200" b="1" dirty="0"/>
          </a:p>
        </p:txBody>
      </p:sp>
      <p:sp>
        <p:nvSpPr>
          <p:cNvPr id="7" name="文本框 6"/>
          <p:cNvSpPr txBox="1"/>
          <p:nvPr/>
        </p:nvSpPr>
        <p:spPr>
          <a:xfrm>
            <a:off x="7140319" y="1998395"/>
            <a:ext cx="1603948" cy="584775"/>
          </a:xfrm>
          <a:prstGeom prst="rect">
            <a:avLst/>
          </a:prstGeom>
          <a:noFill/>
        </p:spPr>
        <p:txBody>
          <a:bodyPr wrap="square" rtlCol="0">
            <a:spAutoFit/>
          </a:bodyPr>
          <a:lstStyle/>
          <a:p>
            <a:r>
              <a:rPr kumimoji="1" lang="en-US" altLang="zh-CN" sz="3200" dirty="0" smtClean="0">
                <a:latin typeface="Times" charset="0"/>
                <a:ea typeface="Times" charset="0"/>
                <a:cs typeface="Times" charset="0"/>
              </a:rPr>
              <a:t>Hinge</a:t>
            </a:r>
            <a:endParaRPr kumimoji="1" lang="zh-CN" altLang="en-US" sz="3200" dirty="0">
              <a:latin typeface="Times" charset="0"/>
              <a:ea typeface="Times" charset="0"/>
              <a:cs typeface="Times" charset="0"/>
            </a:endParaRPr>
          </a:p>
        </p:txBody>
      </p:sp>
      <p:sp>
        <p:nvSpPr>
          <p:cNvPr id="8" name="文本框 7"/>
          <p:cNvSpPr txBox="1"/>
          <p:nvPr/>
        </p:nvSpPr>
        <p:spPr>
          <a:xfrm>
            <a:off x="1708871" y="3040987"/>
            <a:ext cx="3087973" cy="584775"/>
          </a:xfrm>
          <a:prstGeom prst="rect">
            <a:avLst/>
          </a:prstGeom>
          <a:noFill/>
        </p:spPr>
        <p:txBody>
          <a:bodyPr wrap="square" rtlCol="0">
            <a:spAutoFit/>
          </a:bodyPr>
          <a:lstStyle/>
          <a:p>
            <a:r>
              <a:rPr kumimoji="1" lang="en-US" altLang="zh-CN" sz="3200" dirty="0" smtClean="0">
                <a:solidFill>
                  <a:srgbClr val="FF0000"/>
                </a:solidFill>
                <a:latin typeface="Times" charset="0"/>
                <a:ea typeface="Times" charset="0"/>
                <a:cs typeface="Times" charset="0"/>
              </a:rPr>
              <a:t>ADAM</a:t>
            </a:r>
            <a:endParaRPr kumimoji="1" lang="zh-CN" altLang="en-US" sz="3200" dirty="0">
              <a:solidFill>
                <a:srgbClr val="FF0000"/>
              </a:solidFill>
              <a:latin typeface="Times" charset="0"/>
              <a:ea typeface="Times" charset="0"/>
              <a:cs typeface="Times" charset="0"/>
            </a:endParaRPr>
          </a:p>
        </p:txBody>
      </p:sp>
      <p:sp>
        <p:nvSpPr>
          <p:cNvPr id="9" name="文本框 8"/>
          <p:cNvSpPr txBox="1"/>
          <p:nvPr/>
        </p:nvSpPr>
        <p:spPr>
          <a:xfrm>
            <a:off x="1723865" y="4157035"/>
            <a:ext cx="3087972" cy="584775"/>
          </a:xfrm>
          <a:prstGeom prst="rect">
            <a:avLst/>
          </a:prstGeom>
          <a:noFill/>
        </p:spPr>
        <p:txBody>
          <a:bodyPr wrap="square" rtlCol="0">
            <a:spAutoFit/>
          </a:bodyPr>
          <a:lstStyle/>
          <a:p>
            <a:r>
              <a:rPr kumimoji="1" lang="en-US" altLang="zh-CN" sz="3200" dirty="0" smtClean="0">
                <a:latin typeface="Times" charset="0"/>
                <a:ea typeface="Times" charset="0"/>
                <a:cs typeface="Times" charset="0"/>
              </a:rPr>
              <a:t>RELU</a:t>
            </a:r>
            <a:endParaRPr kumimoji="1" lang="zh-CN" altLang="en-US" sz="3200" dirty="0">
              <a:latin typeface="Times" charset="0"/>
              <a:ea typeface="Times" charset="0"/>
              <a:cs typeface="Times" charset="0"/>
            </a:endParaRPr>
          </a:p>
        </p:txBody>
      </p:sp>
      <p:sp>
        <p:nvSpPr>
          <p:cNvPr id="10" name="文本框 9"/>
          <p:cNvSpPr txBox="1"/>
          <p:nvPr/>
        </p:nvSpPr>
        <p:spPr>
          <a:xfrm>
            <a:off x="1708872" y="5304818"/>
            <a:ext cx="3087972" cy="584775"/>
          </a:xfrm>
          <a:prstGeom prst="rect">
            <a:avLst/>
          </a:prstGeom>
          <a:noFill/>
        </p:spPr>
        <p:txBody>
          <a:bodyPr wrap="square" rtlCol="0">
            <a:spAutoFit/>
          </a:bodyPr>
          <a:lstStyle/>
          <a:p>
            <a:r>
              <a:rPr kumimoji="1" lang="en-US" altLang="zh-CN" sz="3200" dirty="0" smtClean="0">
                <a:latin typeface="Times" charset="0"/>
                <a:ea typeface="Times" charset="0"/>
                <a:cs typeface="Times" charset="0"/>
              </a:rPr>
              <a:t>Iteration:250</a:t>
            </a:r>
            <a:endParaRPr kumimoji="1" lang="zh-CN" altLang="en-US" sz="3200" dirty="0">
              <a:latin typeface="Times" charset="0"/>
              <a:ea typeface="Times" charset="0"/>
              <a:cs typeface="Times" charset="0"/>
            </a:endParaRPr>
          </a:p>
        </p:txBody>
      </p:sp>
      <p:sp>
        <p:nvSpPr>
          <p:cNvPr id="11" name="文本框 10"/>
          <p:cNvSpPr txBox="1"/>
          <p:nvPr/>
        </p:nvSpPr>
        <p:spPr>
          <a:xfrm>
            <a:off x="7140318" y="3077715"/>
            <a:ext cx="5246561" cy="584775"/>
          </a:xfrm>
          <a:prstGeom prst="rect">
            <a:avLst/>
          </a:prstGeom>
          <a:noFill/>
        </p:spPr>
        <p:txBody>
          <a:bodyPr wrap="square" rtlCol="0">
            <a:spAutoFit/>
          </a:bodyPr>
          <a:lstStyle/>
          <a:p>
            <a:r>
              <a:rPr lang="en-US" altLang="zh-CN" sz="3200">
                <a:latin typeface="Times" charset="0"/>
                <a:ea typeface="Times" charset="0"/>
                <a:cs typeface="Times" charset="0"/>
              </a:rPr>
              <a:t>Stochastic Gradient Descent</a:t>
            </a:r>
            <a:endParaRPr kumimoji="1" lang="zh-CN" altLang="en-US" sz="3200" dirty="0">
              <a:latin typeface="Times" charset="0"/>
              <a:ea typeface="Times" charset="0"/>
              <a:cs typeface="Times" charset="0"/>
            </a:endParaRPr>
          </a:p>
        </p:txBody>
      </p:sp>
      <p:sp>
        <p:nvSpPr>
          <p:cNvPr id="12" name="文本框 11"/>
          <p:cNvSpPr txBox="1"/>
          <p:nvPr/>
        </p:nvSpPr>
        <p:spPr>
          <a:xfrm>
            <a:off x="7155312" y="4128809"/>
            <a:ext cx="1603948" cy="584775"/>
          </a:xfrm>
          <a:prstGeom prst="rect">
            <a:avLst/>
          </a:prstGeom>
          <a:noFill/>
        </p:spPr>
        <p:txBody>
          <a:bodyPr wrap="square" rtlCol="0">
            <a:spAutoFit/>
          </a:bodyPr>
          <a:lstStyle/>
          <a:p>
            <a:r>
              <a:rPr kumimoji="1" lang="en-US" altLang="zh-CN" sz="3200" dirty="0" smtClean="0">
                <a:solidFill>
                  <a:srgbClr val="FF0000"/>
                </a:solidFill>
                <a:latin typeface="Times" charset="0"/>
                <a:ea typeface="Times" charset="0"/>
                <a:cs typeface="Times" charset="0"/>
              </a:rPr>
              <a:t>SELU</a:t>
            </a:r>
            <a:endParaRPr kumimoji="1" lang="zh-CN" altLang="en-US" sz="3200" dirty="0">
              <a:solidFill>
                <a:srgbClr val="FF0000"/>
              </a:solidFill>
              <a:latin typeface="Times" charset="0"/>
              <a:ea typeface="Times" charset="0"/>
              <a:cs typeface="Times" charset="0"/>
            </a:endParaRPr>
          </a:p>
        </p:txBody>
      </p:sp>
      <p:sp>
        <p:nvSpPr>
          <p:cNvPr id="13" name="文本框 12"/>
          <p:cNvSpPr txBox="1"/>
          <p:nvPr/>
        </p:nvSpPr>
        <p:spPr>
          <a:xfrm>
            <a:off x="7125325" y="5304818"/>
            <a:ext cx="3187908" cy="584775"/>
          </a:xfrm>
          <a:prstGeom prst="rect">
            <a:avLst/>
          </a:prstGeom>
          <a:noFill/>
        </p:spPr>
        <p:txBody>
          <a:bodyPr wrap="square" rtlCol="0">
            <a:spAutoFit/>
          </a:bodyPr>
          <a:lstStyle/>
          <a:p>
            <a:r>
              <a:rPr kumimoji="1" lang="en-US" altLang="zh-CN" sz="3200" dirty="0" smtClean="0">
                <a:solidFill>
                  <a:srgbClr val="FF0000"/>
                </a:solidFill>
                <a:latin typeface="Times" charset="0"/>
                <a:ea typeface="Times" charset="0"/>
                <a:cs typeface="Times" charset="0"/>
              </a:rPr>
              <a:t>Iteration:1250</a:t>
            </a:r>
            <a:endParaRPr kumimoji="1" lang="zh-CN" altLang="en-US" sz="3200" dirty="0">
              <a:solidFill>
                <a:srgbClr val="FF0000"/>
              </a:solidFill>
              <a:latin typeface="Times" charset="0"/>
              <a:ea typeface="Times" charset="0"/>
              <a:cs typeface="Times" charset="0"/>
            </a:endParaRPr>
          </a:p>
        </p:txBody>
      </p:sp>
      <p:sp>
        <p:nvSpPr>
          <p:cNvPr id="14" name="文本框 13"/>
          <p:cNvSpPr txBox="1"/>
          <p:nvPr/>
        </p:nvSpPr>
        <p:spPr>
          <a:xfrm>
            <a:off x="5366478" y="3077715"/>
            <a:ext cx="1424065" cy="584775"/>
          </a:xfrm>
          <a:prstGeom prst="rect">
            <a:avLst/>
          </a:prstGeom>
          <a:noFill/>
        </p:spPr>
        <p:txBody>
          <a:bodyPr wrap="square" rtlCol="0">
            <a:spAutoFit/>
          </a:bodyPr>
          <a:lstStyle/>
          <a:p>
            <a:r>
              <a:rPr kumimoji="1" lang="en-US" altLang="zh-CN" sz="3200" b="1" dirty="0" smtClean="0"/>
              <a:t>VS</a:t>
            </a:r>
            <a:endParaRPr kumimoji="1" lang="zh-CN" altLang="en-US" sz="3200" b="1" dirty="0"/>
          </a:p>
        </p:txBody>
      </p:sp>
      <p:sp>
        <p:nvSpPr>
          <p:cNvPr id="15" name="文本框 14"/>
          <p:cNvSpPr txBox="1"/>
          <p:nvPr/>
        </p:nvSpPr>
        <p:spPr>
          <a:xfrm>
            <a:off x="5366478" y="4157035"/>
            <a:ext cx="1424065" cy="584775"/>
          </a:xfrm>
          <a:prstGeom prst="rect">
            <a:avLst/>
          </a:prstGeom>
          <a:noFill/>
        </p:spPr>
        <p:txBody>
          <a:bodyPr wrap="square" rtlCol="0">
            <a:spAutoFit/>
          </a:bodyPr>
          <a:lstStyle/>
          <a:p>
            <a:r>
              <a:rPr kumimoji="1" lang="en-US" altLang="zh-CN" sz="3200" b="1" dirty="0" smtClean="0"/>
              <a:t>VS</a:t>
            </a:r>
            <a:endParaRPr kumimoji="1" lang="zh-CN" altLang="en-US" sz="3200" b="1" dirty="0"/>
          </a:p>
        </p:txBody>
      </p:sp>
      <p:sp>
        <p:nvSpPr>
          <p:cNvPr id="16" name="文本框 15"/>
          <p:cNvSpPr txBox="1"/>
          <p:nvPr/>
        </p:nvSpPr>
        <p:spPr>
          <a:xfrm>
            <a:off x="5441428" y="5304818"/>
            <a:ext cx="1424065" cy="584775"/>
          </a:xfrm>
          <a:prstGeom prst="rect">
            <a:avLst/>
          </a:prstGeom>
          <a:noFill/>
        </p:spPr>
        <p:txBody>
          <a:bodyPr wrap="square" rtlCol="0">
            <a:spAutoFit/>
          </a:bodyPr>
          <a:lstStyle/>
          <a:p>
            <a:r>
              <a:rPr kumimoji="1" lang="en-US" altLang="zh-CN" sz="3200" b="1" dirty="0" smtClean="0"/>
              <a:t>VS</a:t>
            </a:r>
            <a:endParaRPr kumimoji="1" lang="zh-CN" altLang="en-US" sz="3200" b="1" dirty="0"/>
          </a:p>
        </p:txBody>
      </p:sp>
      <p:sp>
        <p:nvSpPr>
          <p:cNvPr id="17" name="文本框 16"/>
          <p:cNvSpPr txBox="1"/>
          <p:nvPr/>
        </p:nvSpPr>
        <p:spPr>
          <a:xfrm>
            <a:off x="4759373" y="6199472"/>
            <a:ext cx="2638273" cy="369332"/>
          </a:xfrm>
          <a:prstGeom prst="rect">
            <a:avLst/>
          </a:prstGeom>
          <a:noFill/>
        </p:spPr>
        <p:txBody>
          <a:bodyPr wrap="square" rtlCol="0">
            <a:spAutoFit/>
          </a:bodyPr>
          <a:lstStyle/>
          <a:p>
            <a:r>
              <a:rPr kumimoji="1" lang="en-US" altLang="zh-CN" dirty="0" smtClean="0">
                <a:solidFill>
                  <a:srgbClr val="FF0000"/>
                </a:solidFill>
              </a:rPr>
              <a:t>RED MEANS BETTER</a:t>
            </a:r>
            <a:endParaRPr kumimoji="1" lang="zh-CN" altLang="en-US" dirty="0">
              <a:solidFill>
                <a:srgbClr val="FF0000"/>
              </a:solidFill>
            </a:endParaRPr>
          </a:p>
        </p:txBody>
      </p:sp>
    </p:spTree>
    <p:extLst>
      <p:ext uri="{BB962C8B-B14F-4D97-AF65-F5344CB8AC3E}">
        <p14:creationId xmlns:p14="http://schemas.microsoft.com/office/powerpoint/2010/main" val="1245548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203266" y="-222523"/>
            <a:ext cx="10018713" cy="1752599"/>
          </a:xfrm>
        </p:spPr>
        <p:txBody>
          <a:bodyPr>
            <a:normAutofit/>
          </a:bodyPr>
          <a:lstStyle/>
          <a:p>
            <a:r>
              <a:rPr kumimoji="1" lang="en-US" altLang="zh-CN" sz="6000" dirty="0" smtClean="0">
                <a:latin typeface="Times" charset="0"/>
                <a:ea typeface="Times" charset="0"/>
                <a:cs typeface="Times" charset="0"/>
              </a:rPr>
              <a:t>Result</a:t>
            </a:r>
            <a:endParaRPr kumimoji="1" lang="zh-CN" altLang="en-US" sz="6000" dirty="0">
              <a:latin typeface="Times" charset="0"/>
              <a:ea typeface="Times" charset="0"/>
              <a:cs typeface="Times" charset="0"/>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8079" y="1075545"/>
            <a:ext cx="8486003" cy="2545801"/>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8079" y="3651325"/>
            <a:ext cx="8486003" cy="3042519"/>
          </a:xfrm>
          <a:prstGeom prst="rect">
            <a:avLst/>
          </a:prstGeom>
        </p:spPr>
      </p:pic>
    </p:spTree>
    <p:extLst>
      <p:ext uri="{BB962C8B-B14F-4D97-AF65-F5344CB8AC3E}">
        <p14:creationId xmlns:p14="http://schemas.microsoft.com/office/powerpoint/2010/main" val="1387998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933730" y="449705"/>
            <a:ext cx="4991725" cy="1292662"/>
          </a:xfrm>
          <a:prstGeom prst="rect">
            <a:avLst/>
          </a:prstGeom>
          <a:noFill/>
        </p:spPr>
        <p:txBody>
          <a:bodyPr wrap="square" rtlCol="0">
            <a:spAutoFit/>
          </a:bodyPr>
          <a:lstStyle/>
          <a:p>
            <a:r>
              <a:rPr kumimoji="1" lang="en-US" altLang="zh-CN" sz="6000" dirty="0" smtClean="0">
                <a:latin typeface="Times" charset="0"/>
                <a:ea typeface="Times" charset="0"/>
                <a:cs typeface="Times" charset="0"/>
              </a:rPr>
              <a:t>Future Scope</a:t>
            </a:r>
          </a:p>
          <a:p>
            <a:endParaRPr kumimoji="1" lang="zh-CN" altLang="en-US" dirty="0"/>
          </a:p>
        </p:txBody>
      </p:sp>
      <p:sp>
        <p:nvSpPr>
          <p:cNvPr id="5" name="文本框 4"/>
          <p:cNvSpPr txBox="1"/>
          <p:nvPr/>
        </p:nvSpPr>
        <p:spPr>
          <a:xfrm>
            <a:off x="2803161" y="2413417"/>
            <a:ext cx="7465102" cy="2554545"/>
          </a:xfrm>
          <a:prstGeom prst="rect">
            <a:avLst/>
          </a:prstGeom>
          <a:noFill/>
        </p:spPr>
        <p:txBody>
          <a:bodyPr wrap="square" rtlCol="0">
            <a:spAutoFit/>
          </a:bodyPr>
          <a:lstStyle/>
          <a:p>
            <a:r>
              <a:rPr kumimoji="1" lang="en-US" altLang="zh-CN" sz="3200" dirty="0" smtClean="0">
                <a:latin typeface="Times" charset="0"/>
                <a:ea typeface="Times" charset="0"/>
                <a:cs typeface="Times" charset="0"/>
              </a:rPr>
              <a:t>Because of time limitation, we can not find enough picture to train our model( only use 100 pictures each animal). If we use thousands of pictures to train, we can get a better accuracy.</a:t>
            </a:r>
            <a:endParaRPr kumimoji="1" lang="zh-CN" altLang="en-US" sz="3200" dirty="0">
              <a:latin typeface="Times" charset="0"/>
              <a:ea typeface="Times" charset="0"/>
              <a:cs typeface="Times" charset="0"/>
            </a:endParaRPr>
          </a:p>
        </p:txBody>
      </p:sp>
    </p:spTree>
    <p:extLst>
      <p:ext uri="{BB962C8B-B14F-4D97-AF65-F5344CB8AC3E}">
        <p14:creationId xmlns:p14="http://schemas.microsoft.com/office/powerpoint/2010/main" val="7209719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072984" y="1858780"/>
            <a:ext cx="8244590" cy="1200329"/>
          </a:xfrm>
          <a:prstGeom prst="rect">
            <a:avLst/>
          </a:prstGeom>
          <a:noFill/>
        </p:spPr>
        <p:txBody>
          <a:bodyPr wrap="square" rtlCol="0">
            <a:spAutoFit/>
          </a:bodyPr>
          <a:lstStyle/>
          <a:p>
            <a:r>
              <a:rPr kumimoji="1" lang="en-US" altLang="zh-CN" sz="7200" dirty="0" smtClean="0">
                <a:latin typeface="Times" charset="0"/>
                <a:ea typeface="Times" charset="0"/>
                <a:cs typeface="Times" charset="0"/>
              </a:rPr>
              <a:t>Thank you </a:t>
            </a:r>
            <a:endParaRPr kumimoji="1" lang="zh-CN" altLang="en-US" sz="7200" dirty="0">
              <a:latin typeface="Times" charset="0"/>
              <a:ea typeface="Times" charset="0"/>
              <a:cs typeface="Times" charset="0"/>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7374" y="1141305"/>
            <a:ext cx="2777509" cy="3835608"/>
          </a:xfrm>
          <a:prstGeom prst="rect">
            <a:avLst/>
          </a:prstGeom>
        </p:spPr>
      </p:pic>
    </p:spTree>
    <p:extLst>
      <p:ext uri="{BB962C8B-B14F-4D97-AF65-F5344CB8AC3E}">
        <p14:creationId xmlns:p14="http://schemas.microsoft.com/office/powerpoint/2010/main" val="324162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96139" y="359228"/>
            <a:ext cx="10018713" cy="1752599"/>
          </a:xfrm>
        </p:spPr>
        <p:txBody>
          <a:bodyPr>
            <a:normAutofit/>
          </a:bodyPr>
          <a:lstStyle/>
          <a:p>
            <a:r>
              <a:rPr kumimoji="1" lang="en-US" altLang="zh-CN" sz="6000" b="1" dirty="0" smtClean="0">
                <a:latin typeface="Times" charset="0"/>
                <a:ea typeface="Times" charset="0"/>
                <a:cs typeface="Times" charset="0"/>
              </a:rPr>
              <a:t>Introduction</a:t>
            </a:r>
            <a:endParaRPr kumimoji="1" lang="zh-CN" altLang="en-US" sz="6000" b="1" dirty="0">
              <a:latin typeface="Times" charset="0"/>
              <a:ea typeface="Times" charset="0"/>
              <a:cs typeface="Times" charset="0"/>
            </a:endParaRPr>
          </a:p>
        </p:txBody>
      </p:sp>
      <p:sp>
        <p:nvSpPr>
          <p:cNvPr id="4" name="文本框 3"/>
          <p:cNvSpPr txBox="1"/>
          <p:nvPr/>
        </p:nvSpPr>
        <p:spPr>
          <a:xfrm>
            <a:off x="3380016" y="2111827"/>
            <a:ext cx="6400800" cy="4031873"/>
          </a:xfrm>
          <a:prstGeom prst="rect">
            <a:avLst/>
          </a:prstGeom>
          <a:noFill/>
        </p:spPr>
        <p:txBody>
          <a:bodyPr wrap="square" rtlCol="0">
            <a:spAutoFit/>
          </a:bodyPr>
          <a:lstStyle/>
          <a:p>
            <a:r>
              <a:rPr lang="en-US" altLang="zh-CN" sz="3200" dirty="0">
                <a:latin typeface="Times" charset="0"/>
                <a:ea typeface="Times" charset="0"/>
                <a:cs typeface="Times" charset="0"/>
              </a:rPr>
              <a:t>In current circumstance, although most of zoos have indicators for animals, yet sometimes we found that they look different from the signs. </a:t>
            </a:r>
            <a:r>
              <a:rPr lang="en-US" altLang="zh-CN" sz="3200" dirty="0" smtClean="0">
                <a:latin typeface="Times" charset="0"/>
                <a:ea typeface="Times" charset="0"/>
                <a:cs typeface="Times" charset="0"/>
              </a:rPr>
              <a:t> Our system using machine learning and TensorFlow,  can improve the accuracy to recognize the different animal for people.</a:t>
            </a:r>
            <a:endParaRPr kumimoji="1" lang="zh-CN" altLang="en-US" sz="3200" dirty="0">
              <a:latin typeface="Times" charset="0"/>
              <a:ea typeface="Times" charset="0"/>
              <a:cs typeface="Times" charset="0"/>
            </a:endParaRPr>
          </a:p>
        </p:txBody>
      </p:sp>
    </p:spTree>
    <p:extLst>
      <p:ext uri="{BB962C8B-B14F-4D97-AF65-F5344CB8AC3E}">
        <p14:creationId xmlns:p14="http://schemas.microsoft.com/office/powerpoint/2010/main" val="1470563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939143" y="2122714"/>
            <a:ext cx="8131629" cy="3170099"/>
          </a:xfrm>
          <a:prstGeom prst="rect">
            <a:avLst/>
          </a:prstGeom>
          <a:noFill/>
        </p:spPr>
        <p:txBody>
          <a:bodyPr wrap="square" rtlCol="0">
            <a:spAutoFit/>
          </a:bodyPr>
          <a:lstStyle/>
          <a:p>
            <a:r>
              <a:rPr lang="en-US" altLang="zh-CN" sz="4000" dirty="0" smtClean="0">
                <a:latin typeface="Times" charset="0"/>
                <a:ea typeface="Times" charset="0"/>
                <a:cs typeface="Times" charset="0"/>
              </a:rPr>
              <a:t>The </a:t>
            </a:r>
            <a:r>
              <a:rPr lang="en-US" altLang="zh-CN" sz="4000" dirty="0">
                <a:latin typeface="Times" charset="0"/>
                <a:ea typeface="Times" charset="0"/>
                <a:cs typeface="Times" charset="0"/>
              </a:rPr>
              <a:t>dataset is more than 1000 images which are classified as cat, dog, monkey, bird, lion and horse. It is downloaded </a:t>
            </a:r>
            <a:r>
              <a:rPr lang="en-US" altLang="zh-CN" sz="4000" dirty="0" smtClean="0">
                <a:latin typeface="Times" charset="0"/>
                <a:ea typeface="Times" charset="0"/>
                <a:cs typeface="Times" charset="0"/>
              </a:rPr>
              <a:t>from </a:t>
            </a:r>
            <a:r>
              <a:rPr lang="en-US" altLang="zh-CN" sz="4000" dirty="0">
                <a:latin typeface="Times" charset="0"/>
                <a:ea typeface="Times" charset="0"/>
                <a:cs typeface="Times" charset="0"/>
              </a:rPr>
              <a:t>ImageNet, google image, and pexels.com. </a:t>
            </a:r>
            <a:endParaRPr lang="zh-CN" altLang="zh-CN" sz="4000" dirty="0">
              <a:latin typeface="Times" charset="0"/>
              <a:ea typeface="Times" charset="0"/>
              <a:cs typeface="Times" charset="0"/>
            </a:endParaRPr>
          </a:p>
        </p:txBody>
      </p:sp>
      <p:sp>
        <p:nvSpPr>
          <p:cNvPr id="5" name="文本框 4"/>
          <p:cNvSpPr txBox="1"/>
          <p:nvPr/>
        </p:nvSpPr>
        <p:spPr>
          <a:xfrm>
            <a:off x="1992086" y="555172"/>
            <a:ext cx="4131129" cy="1015663"/>
          </a:xfrm>
          <a:prstGeom prst="rect">
            <a:avLst/>
          </a:prstGeom>
          <a:noFill/>
        </p:spPr>
        <p:txBody>
          <a:bodyPr wrap="square" rtlCol="0">
            <a:spAutoFit/>
          </a:bodyPr>
          <a:lstStyle/>
          <a:p>
            <a:pPr lvl="0"/>
            <a:r>
              <a:rPr lang="en-US" altLang="zh-CN" sz="6000" b="1" dirty="0" smtClean="0">
                <a:latin typeface="Times" charset="0"/>
                <a:ea typeface="Times" charset="0"/>
                <a:cs typeface="Times" charset="0"/>
              </a:rPr>
              <a:t>Dataset</a:t>
            </a:r>
            <a:endParaRPr lang="zh-CN" altLang="zh-CN" sz="6000" dirty="0">
              <a:latin typeface="Times" charset="0"/>
              <a:ea typeface="Times" charset="0"/>
              <a:cs typeface="Times" charset="0"/>
            </a:endParaRPr>
          </a:p>
        </p:txBody>
      </p:sp>
    </p:spTree>
    <p:extLst>
      <p:ext uri="{BB962C8B-B14F-4D97-AF65-F5344CB8AC3E}">
        <p14:creationId xmlns:p14="http://schemas.microsoft.com/office/powerpoint/2010/main" val="1916557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燕尾形箭头 5"/>
          <p:cNvSpPr/>
          <p:nvPr/>
        </p:nvSpPr>
        <p:spPr>
          <a:xfrm>
            <a:off x="1064303" y="2217686"/>
            <a:ext cx="3897442" cy="4025288"/>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smtClean="0"/>
              <a:t>Three</a:t>
            </a:r>
          </a:p>
          <a:p>
            <a:pPr algn="ctr"/>
            <a:r>
              <a:rPr kumimoji="1" lang="en-US" altLang="zh-CN" dirty="0" smtClean="0"/>
              <a:t>Convolution</a:t>
            </a:r>
            <a:r>
              <a:rPr kumimoji="1" lang="zh-CN" altLang="en-US" dirty="0" smtClean="0"/>
              <a:t> </a:t>
            </a:r>
            <a:r>
              <a:rPr kumimoji="1" lang="en-US" altLang="zh-CN" dirty="0" smtClean="0"/>
              <a:t>layer</a:t>
            </a:r>
          </a:p>
          <a:p>
            <a:pPr algn="ctr"/>
            <a:endParaRPr kumimoji="1" lang="zh-CN" altLang="en-US" dirty="0"/>
          </a:p>
        </p:txBody>
      </p:sp>
      <p:sp>
        <p:nvSpPr>
          <p:cNvPr id="7" name="燕尾形箭头 6"/>
          <p:cNvSpPr/>
          <p:nvPr/>
        </p:nvSpPr>
        <p:spPr>
          <a:xfrm>
            <a:off x="4257208" y="2090697"/>
            <a:ext cx="3987382" cy="4265131"/>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p:cNvSpPr txBox="1"/>
          <p:nvPr/>
        </p:nvSpPr>
        <p:spPr>
          <a:xfrm>
            <a:off x="1918741" y="404734"/>
            <a:ext cx="3657600" cy="1015663"/>
          </a:xfrm>
          <a:prstGeom prst="rect">
            <a:avLst/>
          </a:prstGeom>
          <a:noFill/>
        </p:spPr>
        <p:txBody>
          <a:bodyPr wrap="square" rtlCol="0">
            <a:spAutoFit/>
          </a:bodyPr>
          <a:lstStyle/>
          <a:p>
            <a:r>
              <a:rPr kumimoji="1" lang="en-US" altLang="zh-CN" sz="6000" dirty="0" smtClean="0">
                <a:latin typeface="Times" charset="0"/>
                <a:ea typeface="Times" charset="0"/>
                <a:cs typeface="Times" charset="0"/>
              </a:rPr>
              <a:t>Approach</a:t>
            </a:r>
            <a:endParaRPr kumimoji="1" lang="zh-CN" altLang="en-US" sz="6000" dirty="0">
              <a:latin typeface="Times" charset="0"/>
              <a:ea typeface="Times" charset="0"/>
              <a:cs typeface="Times" charset="0"/>
            </a:endParaRPr>
          </a:p>
        </p:txBody>
      </p:sp>
      <p:sp>
        <p:nvSpPr>
          <p:cNvPr id="9" name="燕尾形箭头 8"/>
          <p:cNvSpPr/>
          <p:nvPr/>
        </p:nvSpPr>
        <p:spPr>
          <a:xfrm>
            <a:off x="7629993" y="2097764"/>
            <a:ext cx="4152276" cy="4265131"/>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4180814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146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708871" y="419724"/>
            <a:ext cx="5066675" cy="1015663"/>
          </a:xfrm>
          <a:prstGeom prst="rect">
            <a:avLst/>
          </a:prstGeom>
          <a:noFill/>
        </p:spPr>
        <p:txBody>
          <a:bodyPr wrap="square" rtlCol="0">
            <a:spAutoFit/>
          </a:bodyPr>
          <a:lstStyle/>
          <a:p>
            <a:r>
              <a:rPr kumimoji="1" lang="en-US" altLang="zh-CN" sz="6000" dirty="0" smtClean="0">
                <a:latin typeface="Times" charset="0"/>
                <a:ea typeface="Times" charset="0"/>
                <a:cs typeface="Times" charset="0"/>
              </a:rPr>
              <a:t>Evaluation</a:t>
            </a:r>
            <a:endParaRPr kumimoji="1" lang="en-US" altLang="zh-CN" sz="6000" dirty="0" smtClean="0">
              <a:latin typeface="Times" charset="0"/>
              <a:ea typeface="Times" charset="0"/>
              <a:cs typeface="Times" charset="0"/>
            </a:endParaRPr>
          </a:p>
        </p:txBody>
      </p:sp>
      <p:sp>
        <p:nvSpPr>
          <p:cNvPr id="5" name="文本框 4"/>
          <p:cNvSpPr txBox="1"/>
          <p:nvPr/>
        </p:nvSpPr>
        <p:spPr>
          <a:xfrm>
            <a:off x="1723864" y="1998395"/>
            <a:ext cx="3087973" cy="584775"/>
          </a:xfrm>
          <a:prstGeom prst="rect">
            <a:avLst/>
          </a:prstGeom>
          <a:noFill/>
        </p:spPr>
        <p:txBody>
          <a:bodyPr wrap="square" rtlCol="0">
            <a:spAutoFit/>
          </a:bodyPr>
          <a:lstStyle/>
          <a:p>
            <a:r>
              <a:rPr kumimoji="1" lang="en-US" altLang="zh-CN" sz="3200" dirty="0" smtClean="0">
                <a:latin typeface="Times" charset="0"/>
                <a:ea typeface="Times" charset="0"/>
                <a:cs typeface="Times" charset="0"/>
              </a:rPr>
              <a:t>Cross Entropy</a:t>
            </a:r>
            <a:endParaRPr kumimoji="1" lang="zh-CN" altLang="en-US" sz="3200" dirty="0">
              <a:latin typeface="Times" charset="0"/>
              <a:ea typeface="Times" charset="0"/>
              <a:cs typeface="Times" charset="0"/>
            </a:endParaRPr>
          </a:p>
        </p:txBody>
      </p:sp>
      <p:sp>
        <p:nvSpPr>
          <p:cNvPr id="6" name="文本框 5"/>
          <p:cNvSpPr txBox="1"/>
          <p:nvPr/>
        </p:nvSpPr>
        <p:spPr>
          <a:xfrm>
            <a:off x="5366479" y="1998395"/>
            <a:ext cx="1424065" cy="584775"/>
          </a:xfrm>
          <a:prstGeom prst="rect">
            <a:avLst/>
          </a:prstGeom>
          <a:noFill/>
        </p:spPr>
        <p:txBody>
          <a:bodyPr wrap="square" rtlCol="0">
            <a:spAutoFit/>
          </a:bodyPr>
          <a:lstStyle/>
          <a:p>
            <a:r>
              <a:rPr kumimoji="1" lang="en-US" altLang="zh-CN" sz="3200" b="1" dirty="0" smtClean="0"/>
              <a:t>VS</a:t>
            </a:r>
            <a:endParaRPr kumimoji="1" lang="zh-CN" altLang="en-US" sz="3200" b="1" dirty="0"/>
          </a:p>
        </p:txBody>
      </p:sp>
      <p:sp>
        <p:nvSpPr>
          <p:cNvPr id="7" name="文本框 6"/>
          <p:cNvSpPr txBox="1"/>
          <p:nvPr/>
        </p:nvSpPr>
        <p:spPr>
          <a:xfrm>
            <a:off x="7140319" y="1998395"/>
            <a:ext cx="1603948" cy="584775"/>
          </a:xfrm>
          <a:prstGeom prst="rect">
            <a:avLst/>
          </a:prstGeom>
          <a:noFill/>
        </p:spPr>
        <p:txBody>
          <a:bodyPr wrap="square" rtlCol="0">
            <a:spAutoFit/>
          </a:bodyPr>
          <a:lstStyle/>
          <a:p>
            <a:r>
              <a:rPr kumimoji="1" lang="en-US" altLang="zh-CN" sz="3200" dirty="0" smtClean="0">
                <a:latin typeface="Times" charset="0"/>
                <a:ea typeface="Times" charset="0"/>
                <a:cs typeface="Times" charset="0"/>
              </a:rPr>
              <a:t>Hinge</a:t>
            </a:r>
            <a:endParaRPr kumimoji="1" lang="zh-CN" altLang="en-US" sz="3200" dirty="0">
              <a:latin typeface="Times" charset="0"/>
              <a:ea typeface="Times" charset="0"/>
              <a:cs typeface="Times" charset="0"/>
            </a:endParaRPr>
          </a:p>
        </p:txBody>
      </p:sp>
      <p:sp>
        <p:nvSpPr>
          <p:cNvPr id="8" name="文本框 7"/>
          <p:cNvSpPr txBox="1"/>
          <p:nvPr/>
        </p:nvSpPr>
        <p:spPr>
          <a:xfrm>
            <a:off x="1708871" y="3040987"/>
            <a:ext cx="3087973" cy="584775"/>
          </a:xfrm>
          <a:prstGeom prst="rect">
            <a:avLst/>
          </a:prstGeom>
          <a:noFill/>
        </p:spPr>
        <p:txBody>
          <a:bodyPr wrap="square" rtlCol="0">
            <a:spAutoFit/>
          </a:bodyPr>
          <a:lstStyle/>
          <a:p>
            <a:r>
              <a:rPr kumimoji="1" lang="en-US" altLang="zh-CN" sz="3200" dirty="0" smtClean="0">
                <a:latin typeface="Times" charset="0"/>
                <a:ea typeface="Times" charset="0"/>
                <a:cs typeface="Times" charset="0"/>
              </a:rPr>
              <a:t>ADAM</a:t>
            </a:r>
            <a:endParaRPr kumimoji="1" lang="zh-CN" altLang="en-US" sz="3200" dirty="0">
              <a:latin typeface="Times" charset="0"/>
              <a:ea typeface="Times" charset="0"/>
              <a:cs typeface="Times" charset="0"/>
            </a:endParaRPr>
          </a:p>
        </p:txBody>
      </p:sp>
      <p:sp>
        <p:nvSpPr>
          <p:cNvPr id="9" name="文本框 8"/>
          <p:cNvSpPr txBox="1"/>
          <p:nvPr/>
        </p:nvSpPr>
        <p:spPr>
          <a:xfrm>
            <a:off x="1723865" y="4157035"/>
            <a:ext cx="3087972" cy="584775"/>
          </a:xfrm>
          <a:prstGeom prst="rect">
            <a:avLst/>
          </a:prstGeom>
          <a:noFill/>
        </p:spPr>
        <p:txBody>
          <a:bodyPr wrap="square" rtlCol="0">
            <a:spAutoFit/>
          </a:bodyPr>
          <a:lstStyle/>
          <a:p>
            <a:r>
              <a:rPr kumimoji="1" lang="en-US" altLang="zh-CN" sz="3200" dirty="0" smtClean="0">
                <a:latin typeface="Times" charset="0"/>
                <a:ea typeface="Times" charset="0"/>
                <a:cs typeface="Times" charset="0"/>
              </a:rPr>
              <a:t>RELU</a:t>
            </a:r>
            <a:endParaRPr kumimoji="1" lang="zh-CN" altLang="en-US" sz="3200" dirty="0">
              <a:latin typeface="Times" charset="0"/>
              <a:ea typeface="Times" charset="0"/>
              <a:cs typeface="Times" charset="0"/>
            </a:endParaRPr>
          </a:p>
        </p:txBody>
      </p:sp>
      <p:sp>
        <p:nvSpPr>
          <p:cNvPr id="10" name="文本框 9"/>
          <p:cNvSpPr txBox="1"/>
          <p:nvPr/>
        </p:nvSpPr>
        <p:spPr>
          <a:xfrm>
            <a:off x="1708872" y="5304818"/>
            <a:ext cx="3087972" cy="584775"/>
          </a:xfrm>
          <a:prstGeom prst="rect">
            <a:avLst/>
          </a:prstGeom>
          <a:noFill/>
        </p:spPr>
        <p:txBody>
          <a:bodyPr wrap="square" rtlCol="0">
            <a:spAutoFit/>
          </a:bodyPr>
          <a:lstStyle/>
          <a:p>
            <a:r>
              <a:rPr kumimoji="1" lang="en-US" altLang="zh-CN" sz="3200" dirty="0" smtClean="0">
                <a:latin typeface="Times" charset="0"/>
                <a:ea typeface="Times" charset="0"/>
                <a:cs typeface="Times" charset="0"/>
              </a:rPr>
              <a:t>Iteration:250</a:t>
            </a:r>
            <a:endParaRPr kumimoji="1" lang="zh-CN" altLang="en-US" sz="3200" dirty="0">
              <a:latin typeface="Times" charset="0"/>
              <a:ea typeface="Times" charset="0"/>
              <a:cs typeface="Times" charset="0"/>
            </a:endParaRPr>
          </a:p>
        </p:txBody>
      </p:sp>
      <p:sp>
        <p:nvSpPr>
          <p:cNvPr id="11" name="文本框 10"/>
          <p:cNvSpPr txBox="1"/>
          <p:nvPr/>
        </p:nvSpPr>
        <p:spPr>
          <a:xfrm>
            <a:off x="7140318" y="3077715"/>
            <a:ext cx="5246561" cy="584775"/>
          </a:xfrm>
          <a:prstGeom prst="rect">
            <a:avLst/>
          </a:prstGeom>
          <a:noFill/>
        </p:spPr>
        <p:txBody>
          <a:bodyPr wrap="square" rtlCol="0">
            <a:spAutoFit/>
          </a:bodyPr>
          <a:lstStyle/>
          <a:p>
            <a:r>
              <a:rPr lang="en-US" altLang="zh-CN" sz="3200">
                <a:latin typeface="Times" charset="0"/>
                <a:ea typeface="Times" charset="0"/>
                <a:cs typeface="Times" charset="0"/>
              </a:rPr>
              <a:t>Stochastic Gradient Descent</a:t>
            </a:r>
            <a:endParaRPr kumimoji="1" lang="zh-CN" altLang="en-US" sz="3200" dirty="0">
              <a:latin typeface="Times" charset="0"/>
              <a:ea typeface="Times" charset="0"/>
              <a:cs typeface="Times" charset="0"/>
            </a:endParaRPr>
          </a:p>
        </p:txBody>
      </p:sp>
      <p:sp>
        <p:nvSpPr>
          <p:cNvPr id="12" name="文本框 11"/>
          <p:cNvSpPr txBox="1"/>
          <p:nvPr/>
        </p:nvSpPr>
        <p:spPr>
          <a:xfrm>
            <a:off x="7155312" y="4128809"/>
            <a:ext cx="1603948" cy="584775"/>
          </a:xfrm>
          <a:prstGeom prst="rect">
            <a:avLst/>
          </a:prstGeom>
          <a:noFill/>
        </p:spPr>
        <p:txBody>
          <a:bodyPr wrap="square" rtlCol="0">
            <a:spAutoFit/>
          </a:bodyPr>
          <a:lstStyle/>
          <a:p>
            <a:r>
              <a:rPr kumimoji="1" lang="en-US" altLang="zh-CN" sz="3200" dirty="0" smtClean="0">
                <a:latin typeface="Times" charset="0"/>
                <a:ea typeface="Times" charset="0"/>
                <a:cs typeface="Times" charset="0"/>
              </a:rPr>
              <a:t>SELU</a:t>
            </a:r>
            <a:endParaRPr kumimoji="1" lang="zh-CN" altLang="en-US" sz="3200" dirty="0">
              <a:latin typeface="Times" charset="0"/>
              <a:ea typeface="Times" charset="0"/>
              <a:cs typeface="Times" charset="0"/>
            </a:endParaRPr>
          </a:p>
        </p:txBody>
      </p:sp>
      <p:sp>
        <p:nvSpPr>
          <p:cNvPr id="13" name="文本框 12"/>
          <p:cNvSpPr txBox="1"/>
          <p:nvPr/>
        </p:nvSpPr>
        <p:spPr>
          <a:xfrm>
            <a:off x="7125325" y="5304818"/>
            <a:ext cx="3187908" cy="584775"/>
          </a:xfrm>
          <a:prstGeom prst="rect">
            <a:avLst/>
          </a:prstGeom>
          <a:noFill/>
        </p:spPr>
        <p:txBody>
          <a:bodyPr wrap="square" rtlCol="0">
            <a:spAutoFit/>
          </a:bodyPr>
          <a:lstStyle/>
          <a:p>
            <a:r>
              <a:rPr kumimoji="1" lang="en-US" altLang="zh-CN" sz="3200" dirty="0" smtClean="0">
                <a:latin typeface="Times" charset="0"/>
                <a:ea typeface="Times" charset="0"/>
                <a:cs typeface="Times" charset="0"/>
              </a:rPr>
              <a:t>Iteration:1250</a:t>
            </a:r>
            <a:endParaRPr kumimoji="1" lang="zh-CN" altLang="en-US" sz="3200" dirty="0">
              <a:latin typeface="Times" charset="0"/>
              <a:ea typeface="Times" charset="0"/>
              <a:cs typeface="Times" charset="0"/>
            </a:endParaRPr>
          </a:p>
        </p:txBody>
      </p:sp>
      <p:sp>
        <p:nvSpPr>
          <p:cNvPr id="14" name="文本框 13"/>
          <p:cNvSpPr txBox="1"/>
          <p:nvPr/>
        </p:nvSpPr>
        <p:spPr>
          <a:xfrm>
            <a:off x="5366478" y="3077715"/>
            <a:ext cx="1424065" cy="584775"/>
          </a:xfrm>
          <a:prstGeom prst="rect">
            <a:avLst/>
          </a:prstGeom>
          <a:noFill/>
        </p:spPr>
        <p:txBody>
          <a:bodyPr wrap="square" rtlCol="0">
            <a:spAutoFit/>
          </a:bodyPr>
          <a:lstStyle/>
          <a:p>
            <a:r>
              <a:rPr kumimoji="1" lang="en-US" altLang="zh-CN" sz="3200" b="1" dirty="0" smtClean="0"/>
              <a:t>VS</a:t>
            </a:r>
            <a:endParaRPr kumimoji="1" lang="zh-CN" altLang="en-US" sz="3200" b="1" dirty="0"/>
          </a:p>
        </p:txBody>
      </p:sp>
      <p:sp>
        <p:nvSpPr>
          <p:cNvPr id="15" name="文本框 14"/>
          <p:cNvSpPr txBox="1"/>
          <p:nvPr/>
        </p:nvSpPr>
        <p:spPr>
          <a:xfrm>
            <a:off x="5366478" y="4157035"/>
            <a:ext cx="1424065" cy="584775"/>
          </a:xfrm>
          <a:prstGeom prst="rect">
            <a:avLst/>
          </a:prstGeom>
          <a:noFill/>
        </p:spPr>
        <p:txBody>
          <a:bodyPr wrap="square" rtlCol="0">
            <a:spAutoFit/>
          </a:bodyPr>
          <a:lstStyle/>
          <a:p>
            <a:r>
              <a:rPr kumimoji="1" lang="en-US" altLang="zh-CN" sz="3200" b="1" dirty="0" smtClean="0"/>
              <a:t>VS</a:t>
            </a:r>
            <a:endParaRPr kumimoji="1" lang="zh-CN" altLang="en-US" sz="3200" b="1" dirty="0"/>
          </a:p>
        </p:txBody>
      </p:sp>
      <p:sp>
        <p:nvSpPr>
          <p:cNvPr id="16" name="文本框 15"/>
          <p:cNvSpPr txBox="1"/>
          <p:nvPr/>
        </p:nvSpPr>
        <p:spPr>
          <a:xfrm>
            <a:off x="5441428" y="5304818"/>
            <a:ext cx="1424065" cy="584775"/>
          </a:xfrm>
          <a:prstGeom prst="rect">
            <a:avLst/>
          </a:prstGeom>
          <a:noFill/>
        </p:spPr>
        <p:txBody>
          <a:bodyPr wrap="square" rtlCol="0">
            <a:spAutoFit/>
          </a:bodyPr>
          <a:lstStyle/>
          <a:p>
            <a:r>
              <a:rPr kumimoji="1" lang="en-US" altLang="zh-CN" sz="3200" b="1" dirty="0" smtClean="0"/>
              <a:t>VS</a:t>
            </a:r>
            <a:endParaRPr kumimoji="1" lang="zh-CN" altLang="en-US" sz="3200" b="1" dirty="0"/>
          </a:p>
        </p:txBody>
      </p:sp>
    </p:spTree>
    <p:extLst>
      <p:ext uri="{BB962C8B-B14F-4D97-AF65-F5344CB8AC3E}">
        <p14:creationId xmlns:p14="http://schemas.microsoft.com/office/powerpoint/2010/main" val="1226443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873770" y="284813"/>
            <a:ext cx="9938479" cy="1015663"/>
          </a:xfrm>
          <a:prstGeom prst="rect">
            <a:avLst/>
          </a:prstGeom>
          <a:noFill/>
        </p:spPr>
        <p:txBody>
          <a:bodyPr wrap="square" rtlCol="0">
            <a:spAutoFit/>
          </a:bodyPr>
          <a:lstStyle/>
          <a:p>
            <a:r>
              <a:rPr kumimoji="1" lang="en-US" altLang="zh-CN" sz="6000" dirty="0" smtClean="0">
                <a:latin typeface="Times" charset="0"/>
                <a:ea typeface="Times" charset="0"/>
                <a:cs typeface="Times" charset="0"/>
              </a:rPr>
              <a:t>Cost </a:t>
            </a:r>
            <a:r>
              <a:rPr kumimoji="1" lang="en-US" altLang="zh-CN" sz="6000" smtClean="0">
                <a:latin typeface="Times" charset="0"/>
                <a:ea typeface="Times" charset="0"/>
                <a:cs typeface="Times" charset="0"/>
              </a:rPr>
              <a:t>Function—Cross Entropy</a:t>
            </a:r>
            <a:endParaRPr kumimoji="1" lang="zh-CN" altLang="en-US" sz="6000" dirty="0">
              <a:latin typeface="Times" charset="0"/>
              <a:ea typeface="Times" charset="0"/>
              <a:cs typeface="Times" charset="0"/>
            </a:endParaRPr>
          </a:p>
        </p:txBody>
      </p:sp>
      <p:pic>
        <p:nvPicPr>
          <p:cNvPr id="2050" name="Picture 2" descr="https://lh4.googleusercontent.com/K1ou1lXMBswnWRtEXfZgB0AvBvTy0t4tTBfxAJn4-ILPpRX-Oj_kRXvfSWO432OkPf2_c0S8zgXR9s4AgZEdPhy7A1WWuVarG9Pf6THTfBZpcbRIdwC1V-7eavyz1LYG4tXyGm9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3770" y="1903751"/>
            <a:ext cx="8055894" cy="95937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lh6.googleusercontent.com/zDNyEZTuych6Px3OGa52D0batb2cJlZAT234agS8ROYLb3qLt730_z2ZsehajT1RzA-ifKynt_GslwzY6CQ55GHwNbV7Znmw4nM3dGYNUmh7jz_8en0H0qMvwnFHtJD975D7lHQV"/>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3769" y="3327815"/>
            <a:ext cx="8115185" cy="18737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99190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253521" y="449705"/>
            <a:ext cx="9938479" cy="1015663"/>
          </a:xfrm>
          <a:prstGeom prst="rect">
            <a:avLst/>
          </a:prstGeom>
          <a:noFill/>
        </p:spPr>
        <p:txBody>
          <a:bodyPr wrap="square" rtlCol="0">
            <a:spAutoFit/>
          </a:bodyPr>
          <a:lstStyle/>
          <a:p>
            <a:r>
              <a:rPr kumimoji="1" lang="en-US" altLang="zh-CN" sz="6000" smtClean="0">
                <a:latin typeface="Times" charset="0"/>
                <a:ea typeface="Times" charset="0"/>
                <a:cs typeface="Times" charset="0"/>
              </a:rPr>
              <a:t>Cost Function—Hinge</a:t>
            </a:r>
            <a:endParaRPr kumimoji="1" lang="zh-CN" altLang="en-US" sz="6000" dirty="0">
              <a:latin typeface="Times" charset="0"/>
              <a:ea typeface="Times" charset="0"/>
              <a:cs typeface="Times" charset="0"/>
            </a:endParaRPr>
          </a:p>
        </p:txBody>
      </p:sp>
      <p:pic>
        <p:nvPicPr>
          <p:cNvPr id="3074" name="Picture 2" descr="https://lh4.googleusercontent.com/MzOVPs60WgNiYlz1nVpC2IoVeIeOW7A2yi7EmrA7175HeviRz2HB0hcbNqQHkIF80ay_y7-Uzsl9lsvoPiTgihTk2hL9NKhIjOTA5439EIFei1JsZI4Qu5vdWJE7o5xMjQTkR9-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3521" y="2128604"/>
            <a:ext cx="7879830" cy="127322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lh5.googleusercontent.com/S8BfoVLTOCHMsEoS218SFRTyvc127A0TcB_0aX8r9DeWObh26aKqxG7W7sHNFn426e7r3tmsvz6NtCu1SObAd2uPaiARWosLumPDwgvryugcdGaePCSvtBjjZvjylKw3VkNkbQY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3520" y="3672590"/>
            <a:ext cx="7949783" cy="2218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088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143593" y="539646"/>
            <a:ext cx="9878518" cy="923330"/>
          </a:xfrm>
          <a:prstGeom prst="rect">
            <a:avLst/>
          </a:prstGeom>
          <a:noFill/>
        </p:spPr>
        <p:txBody>
          <a:bodyPr wrap="square" rtlCol="0">
            <a:spAutoFit/>
          </a:bodyPr>
          <a:lstStyle/>
          <a:p>
            <a:r>
              <a:rPr lang="en-US" altLang="zh-CN" sz="5400" b="1" dirty="0">
                <a:latin typeface="Times" charset="0"/>
                <a:ea typeface="Times" charset="0"/>
                <a:cs typeface="Times" charset="0"/>
              </a:rPr>
              <a:t>Gradient </a:t>
            </a:r>
            <a:r>
              <a:rPr lang="en-US" altLang="zh-CN" sz="5400" b="1" dirty="0" smtClean="0">
                <a:latin typeface="Times" charset="0"/>
                <a:ea typeface="Times" charset="0"/>
                <a:cs typeface="Times" charset="0"/>
              </a:rPr>
              <a:t>estimation -- </a:t>
            </a:r>
            <a:r>
              <a:rPr lang="en-US" altLang="zh-CN" sz="5400" dirty="0">
                <a:latin typeface="Times" charset="0"/>
                <a:ea typeface="Times" charset="0"/>
                <a:cs typeface="Times" charset="0"/>
              </a:rPr>
              <a:t>ADAM</a:t>
            </a:r>
            <a:endParaRPr kumimoji="1" lang="zh-CN" altLang="en-US" sz="5400" dirty="0">
              <a:latin typeface="Times" charset="0"/>
              <a:ea typeface="Times" charset="0"/>
              <a:cs typeface="Times" charset="0"/>
            </a:endParaRPr>
          </a:p>
        </p:txBody>
      </p:sp>
      <p:pic>
        <p:nvPicPr>
          <p:cNvPr id="8194" name="Picture 2" descr="https://lh5.googleusercontent.com/zMuc4WrT-kWcHsIQxWPcbqZ5Kx5cMAyLJvKGw2emiUL7ey9lelyOnhfD_xyvdSXgpOPlTGzP-GtQO1iL1SGrhWFWsM2je5jwS2Vbe440M0ucxQJI23OimShyXhmW83Z70n4txkY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8487" y="2186447"/>
            <a:ext cx="8859186" cy="691664"/>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https://lh4.googleusercontent.com/04c3gfFmpsBeh3cqX3qoEy2otBZECIxSjas4fU57IhtPN2lsnlfQvWLtXxaeE18mWL7nRHmA58fzXZTUPO-DhJanZ9pSBHB7Wz29E_lcbxhyfGi4sh_tachYObZ51nRo7x05RQP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8486" y="3717561"/>
            <a:ext cx="7255540" cy="23984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77745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视差">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241</TotalTime>
  <Words>205</Words>
  <Application>Microsoft Macintosh PowerPoint</Application>
  <PresentationFormat>宽屏</PresentationFormat>
  <Paragraphs>49</Paragraphs>
  <Slides>18</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Corbel</vt:lpstr>
      <vt:lpstr>DengXian</vt:lpstr>
      <vt:lpstr>Times</vt:lpstr>
      <vt:lpstr>华文楷体</vt:lpstr>
      <vt:lpstr>Arial</vt:lpstr>
      <vt:lpstr>视差</vt:lpstr>
      <vt:lpstr>PowerPoint 演示文稿</vt:lpstr>
      <vt:lpstr>Introduction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Result</vt:lpstr>
      <vt:lpstr>PowerPoint 演示文稿</vt:lpstr>
      <vt:lpstr>PowerPoint 演示文稿</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Zixuan Yu</dc:creator>
  <cp:lastModifiedBy>Zixuan Yu</cp:lastModifiedBy>
  <cp:revision>23</cp:revision>
  <dcterms:created xsi:type="dcterms:W3CDTF">2018-08-07T01:00:44Z</dcterms:created>
  <dcterms:modified xsi:type="dcterms:W3CDTF">2018-08-07T20:57:12Z</dcterms:modified>
</cp:coreProperties>
</file>

<file path=docProps/thumbnail.jpeg>
</file>